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58" r:id="rId4"/>
    <p:sldId id="337" r:id="rId5"/>
    <p:sldId id="338" r:id="rId6"/>
    <p:sldId id="339" r:id="rId7"/>
    <p:sldId id="385" r:id="rId9"/>
    <p:sldId id="370" r:id="rId10"/>
    <p:sldId id="341" r:id="rId11"/>
    <p:sldId id="342" r:id="rId12"/>
    <p:sldId id="388" r:id="rId13"/>
    <p:sldId id="389" r:id="rId14"/>
    <p:sldId id="390" r:id="rId15"/>
    <p:sldId id="305" r:id="rId16"/>
    <p:sldId id="340" r:id="rId17"/>
    <p:sldId id="349" r:id="rId18"/>
    <p:sldId id="350" r:id="rId19"/>
    <p:sldId id="351" r:id="rId20"/>
    <p:sldId id="352" r:id="rId21"/>
    <p:sldId id="354" r:id="rId22"/>
    <p:sldId id="365" r:id="rId23"/>
    <p:sldId id="371" r:id="rId24"/>
    <p:sldId id="320" r:id="rId25"/>
    <p:sldId id="335" r:id="rId26"/>
    <p:sldId id="372" r:id="rId27"/>
    <p:sldId id="321" r:id="rId28"/>
    <p:sldId id="384" r:id="rId29"/>
    <p:sldId id="373" r:id="rId30"/>
    <p:sldId id="3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олния_РС" initials="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700000"/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2" d="100"/>
          <a:sy n="72" d="100"/>
        </p:scale>
        <p:origin x="606" y="72"/>
      </p:cViewPr>
      <p:guideLst>
        <p:guide orient="horz" pos="2159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46A82-C44A-4EC9-8C31-BAD061F6F6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0F161-DE1A-4C48-BDCC-94513B3F4B7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0F161-DE1A-4C48-BDCC-94513B3F4B7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0F161-DE1A-4C48-BDCC-94513B3F4B7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74F8D-42CD-495C-8E5B-E573D1CD338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C8464-3824-4034-91C8-BF66B02C4A4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24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3.jpe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jpeg"/><Relationship Id="rId8" Type="http://schemas.openxmlformats.org/officeDocument/2006/relationships/image" Target="../media/image77.jpeg"/><Relationship Id="rId7" Type="http://schemas.openxmlformats.org/officeDocument/2006/relationships/image" Target="../media/image76.jpe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84.jpeg"/><Relationship Id="rId14" Type="http://schemas.openxmlformats.org/officeDocument/2006/relationships/image" Target="../media/image83.jpeg"/><Relationship Id="rId13" Type="http://schemas.openxmlformats.org/officeDocument/2006/relationships/image" Target="../media/image82.jpeg"/><Relationship Id="rId12" Type="http://schemas.openxmlformats.org/officeDocument/2006/relationships/image" Target="../media/image81.jpeg"/><Relationship Id="rId11" Type="http://schemas.openxmlformats.org/officeDocument/2006/relationships/image" Target="../media/image80.jpeg"/><Relationship Id="rId10" Type="http://schemas.openxmlformats.org/officeDocument/2006/relationships/image" Target="../media/image79.jpe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90"/>
            <a:ext cx="9144000" cy="6858000"/>
          </a:xfrm>
          <a:prstGeom prst="rect">
            <a:avLst/>
          </a:prstGeom>
          <a:noFill/>
        </p:spPr>
      </p:pic>
      <p:sp>
        <p:nvSpPr>
          <p:cNvPr id="13" name="Текст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2" name="Замещающее содержимое 1" descr="Screenshot_20230410_165111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78076" y="1267174"/>
            <a:ext cx="3157725" cy="42500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5517232"/>
            <a:ext cx="100811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25956" y="1485359"/>
            <a:ext cx="5526164" cy="35394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Отчет результатов профессиональной деятельности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2019-2023годы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МБДОУ д/с №27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Зеленогорска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Натальи Григорьевны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Петрусёвой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Молния_РС\Desktop\наташа аттест\фото\30-04-2023_10-37-28\IMG_20220824_090132.jpg"/>
          <p:cNvPicPr/>
          <p:nvPr/>
        </p:nvPicPr>
        <p:blipFill>
          <a:blip r:embed="rId2" cstate="print"/>
          <a:srcRect l="15553"/>
          <a:stretch>
            <a:fillRect/>
          </a:stretch>
        </p:blipFill>
        <p:spPr bwMode="auto">
          <a:xfrm>
            <a:off x="5076056" y="3563490"/>
            <a:ext cx="3023240" cy="298800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C:\Users\Молния_РС\Desktop\наташа аттест\фото\30-04-2023_10-37-28\IMG_20220808_111209.jpg"/>
          <p:cNvPicPr/>
          <p:nvPr/>
        </p:nvPicPr>
        <p:blipFill>
          <a:blip r:embed="rId3" cstate="print">
            <a:lum bright="-10000"/>
          </a:blip>
          <a:srcRect l="4650" t="6838" r="10850" b="16453"/>
          <a:stretch>
            <a:fillRect/>
          </a:stretch>
        </p:blipFill>
        <p:spPr bwMode="auto">
          <a:xfrm>
            <a:off x="1096200" y="3968138"/>
            <a:ext cx="3619816" cy="255595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1337355"/>
            <a:ext cx="871296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привлекаю детей к планированию жизни группы; 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indent="-18288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создаю условия и выделяю время для самостоятельной, творческой   и познавательной деятельности детей по интересам;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lvl="0" indent="-18288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участвую в играх детей по  их приглашению (или при добровольном согласии) в   качестве партнёра, равноправного участника;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lvl="0" indent="-18288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привлекаю детей к  украшению  группы, обсуждая разные возможности и предложения.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-18288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968" y="260137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поддержки детской инициативы и самостоятельности: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9272"/>
            <a:ext cx="3648405" cy="2736304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b="7160"/>
          <a:stretch>
            <a:fillRect/>
          </a:stretch>
        </p:blipFill>
        <p:spPr>
          <a:xfrm>
            <a:off x="4427984" y="334984"/>
            <a:ext cx="4141902" cy="3024336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56693"/>
            <a:ext cx="4458072" cy="297019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/>
          <a:stretch>
            <a:fillRect/>
          </a:stretch>
        </p:blipFill>
        <p:spPr>
          <a:xfrm>
            <a:off x="5364088" y="3651324"/>
            <a:ext cx="2817530" cy="2780928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325563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педагогической диагностики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4351338"/>
          </a:xfrm>
        </p:spPr>
        <p:txBody>
          <a:bodyPr>
            <a:normAutofit/>
          </a:bodyPr>
          <a:lstStyle/>
          <a:p>
            <a:pPr marL="342900" lvl="0" indent="-342900"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в повседневной жизни и в процессе непосредственно - образовательной деятельности;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беседы;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игровых, образовательных ситуаций.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11151" r="13889" b="8990"/>
          <a:stretch>
            <a:fillRect/>
          </a:stretch>
        </p:blipFill>
        <p:spPr>
          <a:xfrm rot="21073194">
            <a:off x="846345" y="3109944"/>
            <a:ext cx="1656184" cy="2288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8399" r="10001" b="7684"/>
          <a:stretch>
            <a:fillRect/>
          </a:stretch>
        </p:blipFill>
        <p:spPr>
          <a:xfrm rot="310033">
            <a:off x="6715700" y="3610647"/>
            <a:ext cx="1848174" cy="2576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08920"/>
            <a:ext cx="2863230" cy="381764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ru-RU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1505" y="974898"/>
            <a:ext cx="7886700" cy="490820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(насыщенная, трансформируемая, полифункциональная, вариативная, доступная, безопасная)</a:t>
            </a:r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" name="Рисунок 12" descr="F:\IMG_20211020_150852.jpg"/>
          <p:cNvPicPr/>
          <p:nvPr/>
        </p:nvPicPr>
        <p:blipFill>
          <a:blip r:embed="rId2" cstate="print"/>
          <a:srcRect t="22009" r="5077"/>
          <a:stretch>
            <a:fillRect/>
          </a:stretch>
        </p:blipFill>
        <p:spPr bwMode="auto">
          <a:xfrm>
            <a:off x="3305365" y="1779475"/>
            <a:ext cx="3068722" cy="23863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F:\1602685405721.jpg"/>
          <p:cNvPicPr/>
          <p:nvPr/>
        </p:nvPicPr>
        <p:blipFill rotWithShape="1">
          <a:blip r:embed="rId3" cstate="print"/>
          <a:srcRect l="26460" t="15120" r="21310"/>
          <a:stretch>
            <a:fillRect/>
          </a:stretch>
        </p:blipFill>
        <p:spPr bwMode="auto">
          <a:xfrm>
            <a:off x="131979" y="1934305"/>
            <a:ext cx="2852690" cy="350822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31322" y="337131"/>
            <a:ext cx="7939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олния_РС\Desktop\наташа аттест\фото\30-04-2023_10-44-46\IMG_20211022_092335.jpg"/>
          <p:cNvPicPr/>
          <p:nvPr/>
        </p:nvPicPr>
        <p:blipFill>
          <a:blip r:embed="rId4" cstate="print"/>
          <a:srcRect l="51386" r="10048" b="27805"/>
          <a:stretch>
            <a:fillRect/>
          </a:stretch>
        </p:blipFill>
        <p:spPr bwMode="auto">
          <a:xfrm>
            <a:off x="6745087" y="2104224"/>
            <a:ext cx="2249824" cy="347855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/>
          <a:stretch>
            <a:fillRect/>
          </a:stretch>
        </p:blipFill>
        <p:spPr>
          <a:xfrm>
            <a:off x="3116648" y="4293095"/>
            <a:ext cx="3433784" cy="229887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9572" y="-99392"/>
            <a:ext cx="7704856" cy="14401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ринципы: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908720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содействия, сотрудничества и соучастия;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-18288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обогащения развития через поддержку детской инициативы и интересов;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-18288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обучение, главным образом, проходит в выбранных детьми видах деятельности;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-18288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предлагаются темы, основанные на их интересах, потребностях.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F:\Работа Иры\презентация идеал\7AhbMXJ6xgM.jpg"/>
          <p:cNvPicPr/>
          <p:nvPr/>
        </p:nvPicPr>
        <p:blipFill>
          <a:blip r:embed="rId2" cstate="print">
            <a:lum/>
          </a:blip>
          <a:srcRect t="3224"/>
          <a:stretch>
            <a:fillRect/>
          </a:stretch>
        </p:blipFill>
        <p:spPr bwMode="auto">
          <a:xfrm>
            <a:off x="6581175" y="3284984"/>
            <a:ext cx="2450319" cy="31957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" name="Рисунок 9" descr="C:\Users\Молния_РС\Desktop\Работа Иры\IMG_20220217_103449_1.jpg"/>
          <p:cNvPicPr/>
          <p:nvPr/>
        </p:nvPicPr>
        <p:blipFill>
          <a:blip r:embed="rId3" cstate="print">
            <a:lum bright="-10000"/>
          </a:blip>
          <a:srcRect b="8593"/>
          <a:stretch>
            <a:fillRect/>
          </a:stretch>
        </p:blipFill>
        <p:spPr bwMode="auto">
          <a:xfrm>
            <a:off x="3951845" y="3956306"/>
            <a:ext cx="2495578" cy="214254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1" name="Рисунок 10" descr="C:\Users\Молния_РС\Desktop\наташа аттест\фото\30-04-2023_10-30-24\IMG_20221209_065231.jpg"/>
          <p:cNvPicPr/>
          <p:nvPr/>
        </p:nvPicPr>
        <p:blipFill>
          <a:blip r:embed="rId4" cstate="print">
            <a:lum bright="-10000"/>
          </a:blip>
          <a:srcRect t="38871" r="21432" b="8761"/>
          <a:stretch>
            <a:fillRect/>
          </a:stretch>
        </p:blipFill>
        <p:spPr bwMode="auto">
          <a:xfrm>
            <a:off x="152050" y="3828957"/>
            <a:ext cx="3672408" cy="239724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8006" y="260390"/>
            <a:ext cx="6522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02139"/>
            <a:ext cx="53651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 сохранения и стимулирования здоровья: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lvl="0" indent="-18605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 картотеку подвижных игр; 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lvl="0" indent="-18605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сделала подборку пальчиковых игр;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lvl="0" indent="-18605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изготовила  оборудование для проведения дыхательной гимнастики;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lvl="0" indent="-18605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подобрала музыку для релаксации и др.;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055" lvl="0" indent="-18605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изготовила  вместе с родителями нестандартное физкультурное оборудование. 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олния_РС\Desktop\IMG-20230501-WA0029.jpg"/>
          <p:cNvPicPr/>
          <p:nvPr/>
        </p:nvPicPr>
        <p:blipFill>
          <a:blip r:embed="rId2" cstate="print">
            <a:lum bright="10000"/>
          </a:blip>
          <a:srcRect l="43334" t="32906" b="18376"/>
          <a:stretch>
            <a:fillRect/>
          </a:stretch>
        </p:blipFill>
        <p:spPr bwMode="auto">
          <a:xfrm>
            <a:off x="5724128" y="1340768"/>
            <a:ext cx="3240362" cy="367240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7655" y="231681"/>
            <a:ext cx="856895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 психологического комфорта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Молния_РС\Desktop\IMG-20230501-WA0028.jpg"/>
          <p:cNvPicPr/>
          <p:nvPr/>
        </p:nvPicPr>
        <p:blipFill>
          <a:blip r:embed="rId2" cstate="print"/>
          <a:srcRect t="4122" r="8786" b="8423"/>
          <a:stretch>
            <a:fillRect/>
          </a:stretch>
        </p:blipFill>
        <p:spPr bwMode="auto">
          <a:xfrm>
            <a:off x="5238931" y="1071413"/>
            <a:ext cx="3600400" cy="28973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Users\Молния_РС\Desktop\IMG-20230501-WA0027.jpg"/>
          <p:cNvPicPr/>
          <p:nvPr/>
        </p:nvPicPr>
        <p:blipFill>
          <a:blip r:embed="rId3" cstate="print"/>
          <a:srcRect t="9594" r="5150"/>
          <a:stretch>
            <a:fillRect/>
          </a:stretch>
        </p:blipFill>
        <p:spPr bwMode="auto">
          <a:xfrm>
            <a:off x="449945" y="3515361"/>
            <a:ext cx="4121150" cy="296290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Рисунок 1" descr="C:\Users\Молния_РС\Desktop\наташа аттест\IMG-20230506-WA0004.jpg"/>
          <p:cNvSpPr/>
          <p:nvPr/>
        </p:nvSpPr>
        <p:spPr>
          <a:xfrm>
            <a:off x="2828925" y="2544877"/>
            <a:ext cx="3486150" cy="1768246"/>
          </a:xfrm>
        </p:spPr>
      </p:sp>
      <p:sp>
        <p:nvSpPr>
          <p:cNvPr id="6" name="Рисунок 1" descr="C:\Users\Молния_РС\Desktop\наташа аттест\IMG-20230506-WA0004.jpg"/>
          <p:cNvSpPr/>
          <p:nvPr/>
        </p:nvSpPr>
        <p:spPr>
          <a:xfrm>
            <a:off x="2955925" y="2671877"/>
            <a:ext cx="3486150" cy="1768246"/>
          </a:xfrm>
        </p:spPr>
      </p:sp>
      <p:sp>
        <p:nvSpPr>
          <p:cNvPr id="7" name="Рисунок 1" descr="C:\Users\Молния_РС\Desktop\наташа аттест\IMG-20230506-WA0004.jpg"/>
          <p:cNvSpPr/>
          <p:nvPr/>
        </p:nvSpPr>
        <p:spPr>
          <a:xfrm>
            <a:off x="3082925" y="2798877"/>
            <a:ext cx="3486150" cy="1768246"/>
          </a:xfrm>
        </p:spPr>
      </p:sp>
      <p:pic>
        <p:nvPicPr>
          <p:cNvPr id="8" name="Замещающее содержимое 7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87655" y="1040255"/>
            <a:ext cx="4400022" cy="234810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Замещающее содержимое 9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762500" y="4113640"/>
            <a:ext cx="4058555" cy="231011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92175"/>
            <a:ext cx="8640960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«Юный финансист»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основ экономических компетенций и финансовой грамотности  у детей старшего дошкольного возраста. 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Молния_РС\Desktop\наташа аттест\фото\30-04-2023_10-44-46\IMG_20211014_170454.jpg"/>
          <p:cNvPicPr/>
          <p:nvPr/>
        </p:nvPicPr>
        <p:blipFill>
          <a:blip r:embed="rId2" cstate="print"/>
          <a:srcRect t="12607" b="13034"/>
          <a:stretch>
            <a:fillRect/>
          </a:stretch>
        </p:blipFill>
        <p:spPr bwMode="auto">
          <a:xfrm>
            <a:off x="2339752" y="4128921"/>
            <a:ext cx="3521227" cy="251050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C:\Users\Молния_РС\Desktop\IMG-20230501-WA0030.jpg"/>
          <p:cNvPicPr/>
          <p:nvPr/>
        </p:nvPicPr>
        <p:blipFill>
          <a:blip r:embed="rId3" cstate="print"/>
          <a:srcRect t="39932" b="32826"/>
          <a:stretch>
            <a:fillRect/>
          </a:stretch>
        </p:blipFill>
        <p:spPr bwMode="auto">
          <a:xfrm>
            <a:off x="755576" y="1622879"/>
            <a:ext cx="4093592" cy="237441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" name="Замещающее содержимое 1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986112" y="1844825"/>
            <a:ext cx="2906368" cy="400954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2" descr="C:\Users\ROX-ALEX\Desktop\IMG_20200522_102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27021" y="4440368"/>
            <a:ext cx="2491583" cy="1868689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23528" y="312778"/>
            <a:ext cx="871296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Краевой семейный финансовый фестиваль 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Молния_РС\Desktop\IMG-20230501-WA0034.jpg"/>
          <p:cNvPicPr/>
          <p:nvPr/>
        </p:nvPicPr>
        <p:blipFill>
          <a:blip r:embed="rId2" cstate="print"/>
          <a:srcRect l="5128" t="1852" r="2137"/>
          <a:stretch>
            <a:fillRect/>
          </a:stretch>
        </p:blipFill>
        <p:spPr bwMode="auto">
          <a:xfrm>
            <a:off x="6463797" y="1844824"/>
            <a:ext cx="2463926" cy="370522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C:\Users\Молния_РС\Desktop\IMG-20230501-WA0032.jpg"/>
          <p:cNvPicPr/>
          <p:nvPr/>
        </p:nvPicPr>
        <p:blipFill>
          <a:blip r:embed="rId3" cstate="print"/>
          <a:srcRect t="48054" b="24704"/>
          <a:stretch>
            <a:fillRect/>
          </a:stretch>
        </p:blipFill>
        <p:spPr bwMode="auto">
          <a:xfrm>
            <a:off x="2789489" y="997467"/>
            <a:ext cx="3510703" cy="23595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C:\Users\Молния_РС\Desktop\IMG-20230501-WA0031.jpg"/>
          <p:cNvPicPr/>
          <p:nvPr/>
        </p:nvPicPr>
        <p:blipFill>
          <a:blip r:embed="rId4" cstate="print"/>
          <a:srcRect t="53807" b="15228"/>
          <a:stretch>
            <a:fillRect/>
          </a:stretch>
        </p:blipFill>
        <p:spPr bwMode="auto">
          <a:xfrm>
            <a:off x="2789490" y="3573016"/>
            <a:ext cx="3510702" cy="288048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C:\Users\Молния_РС\Desktop\IMG-20230501-WA0033.jpg"/>
          <p:cNvPicPr/>
          <p:nvPr/>
        </p:nvPicPr>
        <p:blipFill>
          <a:blip r:embed="rId5" cstate="print"/>
          <a:srcRect t="21489" r="13214" b="19966"/>
          <a:stretch>
            <a:fillRect/>
          </a:stretch>
        </p:blipFill>
        <p:spPr bwMode="auto">
          <a:xfrm>
            <a:off x="338424" y="1844824"/>
            <a:ext cx="2314575" cy="32956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Текстовое поле 3"/>
          <p:cNvSpPr txBox="1"/>
          <p:nvPr/>
        </p:nvSpPr>
        <p:spPr>
          <a:xfrm>
            <a:off x="1043608" y="249238"/>
            <a:ext cx="78860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Формы работы с родителями</a:t>
            </a:r>
            <a:endParaRPr lang="ru-RU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07504" y="1167130"/>
            <a:ext cx="424847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880" marR="0" lvl="0" indent="-1828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24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родительские собрания;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marR="0" lvl="0" indent="-1828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</a:t>
            </a:r>
            <a:r>
              <a:rPr lang="ru-RU" sz="24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онсультации;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marR="0" lvl="0" indent="-1828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24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индивидуальные беседы;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marR="0" lvl="0" indent="-1828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24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проведение совместных праздников;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-18288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+mn-ea"/>
              </a:rPr>
              <a:t>привлечение к участию в жизни группы;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182880" marR="0" lvl="0" indent="-1828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24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анкетирование;</a:t>
            </a:r>
            <a:endParaRPr lang="ru-RU" sz="240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182880" marR="0" lvl="0" indent="-1828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en-US" sz="24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мастер-классы;</a:t>
            </a:r>
            <a:endParaRPr lang="ru-RU" altLang="en-US" sz="240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182880" marR="0" lvl="0" indent="-1828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en-US" sz="24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интернет-ресурсы </a:t>
            </a:r>
            <a:endParaRPr lang="ru-RU" altLang="en-US" sz="240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182880" marR="0" lvl="0" indent="-18288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(</a:t>
            </a:r>
            <a:r>
              <a:rPr lang="ru-RU" alt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Viber,WhatsApp,VK</a:t>
            </a:r>
            <a:r>
              <a:rPr lang="ru-RU" alt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онлайн-конференции в </a:t>
            </a:r>
            <a:r>
              <a:rPr lang="en-US" alt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</a:t>
            </a:r>
            <a:r>
              <a:rPr lang="ru-RU" alt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OOM.)</a:t>
            </a:r>
            <a:endParaRPr lang="ru-RU" altLang="en-US" sz="240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6837" y="1201896"/>
            <a:ext cx="3986788" cy="24282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28521" y="3789040"/>
            <a:ext cx="4635968" cy="255969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183175"/>
            <a:ext cx="4689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75">
              <a:tabLst>
                <a:tab pos="7268845" algn="l"/>
              </a:tabLst>
            </a:pPr>
            <a:endParaRPr lang="ru-RU" sz="2000" b="1" u="sng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5875">
              <a:tabLst>
                <a:tab pos="7268845" algn="l"/>
              </a:tabLst>
            </a:pPr>
            <a:endParaRPr lang="ru-RU" sz="2000" b="1" u="sng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1520" y="3338048"/>
            <a:ext cx="792088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685" y="692696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689100" algn="l"/>
              </a:tabLs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моей педагогической деятельности: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основной образовательной  программы образовательного учреждения.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689100" algn="l"/>
              </a:tabLst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689100" algn="l"/>
              </a:tabLs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адачи: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689100" algn="l"/>
              </a:tabLs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685" y="2177510"/>
            <a:ext cx="8574405" cy="4492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255" lvl="0" indent="-262255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Обеспечить полноценное развитие детей во всех образовательных областях, учитывая в образовательном процессе возрастные особенности и индивидуальные возможности детей.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2255" lvl="0" indent="-262255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элементарные нормы и правила взаимоотношений со сверстниками и взрослыми.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2255" lvl="0" indent="-262255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Обеспечить охрану жизни и укрепление психического и физического здоровья детей, в том числе их эмоционального благополучия.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2255" lvl="0" indent="-262255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и обогащать предметно-развивающую среду.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2255" lvl="0" indent="-262255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психолого-педагогическую поддержку семьи и повысить компетентность родителей (законных представителей) в вопросах развития и образования, охраны и укрепления здоровья детей.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171450" y="188595"/>
            <a:ext cx="880110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различных муниципальных, региональных, Всероссийских акциях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" y="1142216"/>
            <a:ext cx="3332333" cy="310130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3230" y="4243520"/>
            <a:ext cx="2678096" cy="24257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7" y="4370521"/>
            <a:ext cx="4104456" cy="229869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173080"/>
            <a:ext cx="2199005" cy="29241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9" t="1146" r="1905" b="5500"/>
          <a:stretch>
            <a:fillRect/>
          </a:stretch>
        </p:blipFill>
        <p:spPr>
          <a:xfrm>
            <a:off x="3733524" y="1441212"/>
            <a:ext cx="2696967" cy="2503798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7080" y="4004945"/>
            <a:ext cx="3394075" cy="26104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467544" y="290503"/>
            <a:ext cx="820166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Декада дорожной безопасности</a:t>
            </a:r>
            <a:endParaRPr lang="ru-RU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rcRect t="21708"/>
          <a:stretch>
            <a:fillRect/>
          </a:stretch>
        </p:blipFill>
        <p:spPr>
          <a:xfrm>
            <a:off x="4427984" y="1118919"/>
            <a:ext cx="4419777" cy="26446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rcRect t="4715" b="22805"/>
          <a:stretch>
            <a:fillRect/>
          </a:stretch>
        </p:blipFill>
        <p:spPr>
          <a:xfrm>
            <a:off x="803760" y="984681"/>
            <a:ext cx="3359560" cy="291309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004945"/>
            <a:ext cx="3023880" cy="267091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79512" y="325990"/>
            <a:ext cx="864096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  <a:endParaRPr kumimoji="0" lang="ru-RU" sz="3200" b="1" i="0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51520" y="910765"/>
            <a:ext cx="8748464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"Организация работы с обучающимися с ОВЗ в соответствии с ФГОС ДО" ООО "Центр повышения квалификации и переподготовки" "Луч знаний" удостоверение 180002331159 регистрационный №13340 в объеме 72 ч.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"Содержание и технологии в развитии технического творчества детей дошкольного образования в условиях реализации ФГОС"  АНО </a:t>
            </a:r>
            <a:r>
              <a:rPr lang="ru-RU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ДПО"Институт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образовательных технологий" </a:t>
            </a:r>
            <a:r>
              <a:rPr lang="ru-RU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г.Самара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удостоверение 632417728873 регистрационный №1133354 в объёме 72ч.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4458" r="1805" b="3157"/>
          <a:stretch>
            <a:fillRect/>
          </a:stretch>
        </p:blipFill>
        <p:spPr>
          <a:xfrm>
            <a:off x="4738039" y="3536427"/>
            <a:ext cx="4175785" cy="2906674"/>
          </a:xfrm>
          <a:prstGeom prst="rect">
            <a:avLst/>
          </a:prstGeom>
          <a:ln w="9525">
            <a:solidFill>
              <a:schemeClr val="bg1">
                <a:lumMod val="9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>
          <a:xfrm>
            <a:off x="355791" y="3525348"/>
            <a:ext cx="4026457" cy="2917753"/>
          </a:xfrm>
          <a:prstGeom prst="rect">
            <a:avLst/>
          </a:prstGeom>
          <a:ln w="9525"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827584" y="188640"/>
            <a:ext cx="79425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базовых площадок, слушатель интернет-семинаров, </a:t>
            </a:r>
            <a:r>
              <a:rPr lang="ru-RU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79512" y="1069975"/>
            <a:ext cx="8784976" cy="61863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Онлайн-фестиваль «Солнечные дни Вдохновения» для сетевых инновационных площадок по теме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Онлайн-конференция Федеральная инновационная площадка дошкольного образования «Вдохновение. Сотрудничество. Творчество».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Онлайн-фестиваль «Оплот Вдохновения» для сетевых инновационных площадок по теме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2021-2022г.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Базовая площадка по теме: «Азбука финансов» (Разработка и организация применения основ финансовой грамотности в реализации дополнительных общеобразовательных программ УДО).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образовательном событии «Киноклуб» в рамках конкурса-игры «Школа Рыбаков Фонда имени Льва Выготского».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 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образовательном событии с использованием инструментов </a:t>
            </a:r>
            <a:r>
              <a:rPr lang="ru-RU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командообразования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модерации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конкурса-игры «Школа Рыбаков Фонда имени Льва Выготского».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Текстовое поле 3"/>
          <p:cNvSpPr txBox="1"/>
          <p:nvPr/>
        </p:nvSpPr>
        <p:spPr>
          <a:xfrm>
            <a:off x="254317" y="334181"/>
            <a:ext cx="863536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работы</a:t>
            </a:r>
            <a:endParaRPr lang="ru-RU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81005" y="980728"/>
            <a:ext cx="8903335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Открытый показ ОД в средней группе по теме: «Домик для друзей» к педагогическому совету.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Выступление на заседании городского методического объединения воспитателей, работающих по программе «Вдохновение», тема: «Проектная деятельность как способ поддержания детской инициативы».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Открытый показ ОД в подготовительной группе по теме: «Копи, копи, </a:t>
            </a:r>
            <a:r>
              <a:rPr lang="ru-RU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копилочка</a:t>
            </a:r>
            <a:r>
              <a:rPr lang="ru-RU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 к педагогическому совету.</a:t>
            </a:r>
            <a:endParaRPr lang="ru-RU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95936"/>
            <a:ext cx="3323861" cy="2492896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95936"/>
            <a:ext cx="3329947" cy="249746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339407" y="188640"/>
            <a:ext cx="84651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в конкурсах и мероприятиях 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уровня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35890" y="1069975"/>
            <a:ext cx="887285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 участника интеллектуальной игры «Педагогический Олимп-2019», посвященной 60-летию системы образования г. Зеленогорска.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  за активное участие в мероприятиях Краевого семейного финансового фестиваля «Мои финансы».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 за подготовку участников городского конкурса «Встречи в землянке»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Благодарственное письмо за активное участие и сотрудничество в организации конкурса «В сказку нас ведет дорога».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 за подготовку воспитанников в городском 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-фестивале «Мой любимый Зеленогорск».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 организатора за подготовку и проведение Всероссийского Фестиваля Игры 4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Дети. Движение. Дружба. Двор.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Благодарственное письмо за подготовку обучающихся к участию во Всероссийском конкурсе творческих работ «Дед Мороз-красный нос».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Благодарность за подготовку участника 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Технолаба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Технарики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образовательного проекта научно-технической направленности «Информационно-технологический тренд: Инженеры будущего».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Благодарность за подготовку творческого номера к городскому Фестивалю семейного творчества «Минута славы».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Благодарность за подготовку воспитанников к городскому фестивалю познавательно-исследовательской деятельности «Учусь Вдохновляться!»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Текстовое поле 3"/>
          <p:cNvSpPr txBox="1"/>
          <p:nvPr/>
        </p:nvSpPr>
        <p:spPr>
          <a:xfrm>
            <a:off x="251554" y="980728"/>
            <a:ext cx="8640891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2019г. 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Благодарственное письмо за оказанную помощь в проведении городского праздника выпускников «Алый парус» в рамках проекта «Школа 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Росатома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endParaRPr lang="ru-RU" alt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2020г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Участие в конкурсе педагогических команд проекта «Школа 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Росатома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2020г.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Участие в проекте «Школа 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Росатома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 «Семейный кукольный театр».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2021г.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Свидетельство об окончании «Цифровой педагогической интернатуры» в рамках проекта #Школа 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Росатома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Это мы.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2021г.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Участие «Семейный театр на выходных» в рамках проекта «Школа 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Росатома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2022г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Участие в 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 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Фестивале детского анимационного творчества «Снежные 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мультярики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 в рамках проекта «Школа </a:t>
            </a:r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Росатома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».</a:t>
            </a:r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763688" y="245315"/>
            <a:ext cx="53447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«Школа </a:t>
            </a:r>
            <a:r>
              <a:rPr lang="ru-RU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Росатома</a:t>
            </a:r>
            <a:r>
              <a:rPr lang="ru-RU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>
            <a:lum bright="12000"/>
          </a:blip>
          <a:stretch>
            <a:fillRect/>
          </a:stretch>
        </p:blipFill>
        <p:spPr>
          <a:xfrm>
            <a:off x="214805" y="620688"/>
            <a:ext cx="1513840" cy="189801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lum bright="24000"/>
          </a:blip>
          <a:stretch>
            <a:fillRect/>
          </a:stretch>
        </p:blipFill>
        <p:spPr>
          <a:xfrm>
            <a:off x="3726053" y="607988"/>
            <a:ext cx="1525270" cy="18840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2338" y="620688"/>
            <a:ext cx="1518920" cy="18713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6118" y="620688"/>
            <a:ext cx="1532255" cy="18986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 cstate="print">
            <a:lum bright="30000"/>
          </a:blip>
          <a:stretch>
            <a:fillRect/>
          </a:stretch>
        </p:blipFill>
        <p:spPr>
          <a:xfrm>
            <a:off x="7335139" y="608622"/>
            <a:ext cx="1522095" cy="18954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Изображение 1" descr="IMG-20230506-WA0019"/>
          <p:cNvPicPr>
            <a:picLocks noChangeAspect="1"/>
          </p:cNvPicPr>
          <p:nvPr/>
        </p:nvPicPr>
        <p:blipFill>
          <a:blip r:embed="rId7" cstate="print">
            <a:lum bright="6000"/>
          </a:blip>
          <a:stretch>
            <a:fillRect/>
          </a:stretch>
        </p:blipFill>
        <p:spPr>
          <a:xfrm>
            <a:off x="237665" y="2788035"/>
            <a:ext cx="1468120" cy="18122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Изображение 2" descr="IMG-20230506-WA00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21121" y="2731964"/>
            <a:ext cx="1471295" cy="18192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Изображение 9" descr="IMG-20230506-WA00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48411" y="2767270"/>
            <a:ext cx="1480185" cy="18205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Изображение 10" descr="IMG-20230506-WA0029"/>
          <p:cNvPicPr>
            <a:picLocks noChangeAspect="1"/>
          </p:cNvPicPr>
          <p:nvPr/>
        </p:nvPicPr>
        <p:blipFill>
          <a:blip r:embed="rId10" cstate="print">
            <a:lum bright="12000" contrast="30000"/>
          </a:blip>
          <a:stretch>
            <a:fillRect/>
          </a:stretch>
        </p:blipFill>
        <p:spPr>
          <a:xfrm>
            <a:off x="1963293" y="2760920"/>
            <a:ext cx="1497965" cy="182689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Изображение 11" descr="IMG-20230506-WA0030"/>
          <p:cNvPicPr>
            <a:picLocks noChangeAspect="1"/>
          </p:cNvPicPr>
          <p:nvPr/>
        </p:nvPicPr>
        <p:blipFill>
          <a:blip r:embed="rId11" cstate="print">
            <a:lum bright="24000"/>
          </a:blip>
          <a:stretch>
            <a:fillRect/>
          </a:stretch>
        </p:blipFill>
        <p:spPr>
          <a:xfrm>
            <a:off x="5565648" y="2806993"/>
            <a:ext cx="1482725" cy="18205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Изображение 12" descr="IMG-20230506-WA0028"/>
          <p:cNvPicPr>
            <a:picLocks noChangeAspect="1"/>
          </p:cNvPicPr>
          <p:nvPr/>
        </p:nvPicPr>
        <p:blipFill>
          <a:blip r:embed="rId12" cstate="print">
            <a:lum bright="18000" contrast="36000"/>
          </a:blip>
          <a:stretch>
            <a:fillRect/>
          </a:stretch>
        </p:blipFill>
        <p:spPr>
          <a:xfrm>
            <a:off x="636365" y="4921521"/>
            <a:ext cx="1653540" cy="12407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Изображение 13" descr="IMG-20230506-WA0042"/>
          <p:cNvPicPr>
            <a:picLocks noChangeAspect="1"/>
          </p:cNvPicPr>
          <p:nvPr/>
        </p:nvPicPr>
        <p:blipFill>
          <a:blip r:embed="rId13" cstate="print">
            <a:lum bright="12000"/>
          </a:blip>
          <a:stretch>
            <a:fillRect/>
          </a:stretch>
        </p:blipFill>
        <p:spPr>
          <a:xfrm>
            <a:off x="2491534" y="4929798"/>
            <a:ext cx="1821180" cy="125857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Изображение 14" descr="IMG-20230506-WA0043"/>
          <p:cNvPicPr>
            <a:picLocks noChangeAspect="1"/>
          </p:cNvPicPr>
          <p:nvPr/>
        </p:nvPicPr>
        <p:blipFill>
          <a:blip r:embed="rId14" cstate="print">
            <a:lum bright="6000"/>
          </a:blip>
          <a:stretch>
            <a:fillRect/>
          </a:stretch>
        </p:blipFill>
        <p:spPr>
          <a:xfrm>
            <a:off x="4631245" y="4939323"/>
            <a:ext cx="1769745" cy="12490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Изображение 15" descr="IMG-20230506-WA00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04248" y="4915193"/>
            <a:ext cx="1802765" cy="127317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686" t="18391" r="20464" b="8047"/>
          <a:stretch>
            <a:fillRect/>
          </a:stretch>
        </p:blipFill>
        <p:spPr>
          <a:xfrm>
            <a:off x="323528" y="692697"/>
            <a:ext cx="8640960" cy="59501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4986" r="3663"/>
          <a:stretch>
            <a:fillRect/>
          </a:stretch>
        </p:blipFill>
        <p:spPr bwMode="auto">
          <a:xfrm>
            <a:off x="683568" y="1340768"/>
            <a:ext cx="3423920" cy="22415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4343" t="10067" b="11044"/>
          <a:stretch>
            <a:fillRect/>
          </a:stretch>
        </p:blipFill>
        <p:spPr bwMode="auto">
          <a:xfrm>
            <a:off x="4716016" y="3861048"/>
            <a:ext cx="3769995" cy="261493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5" name="Рисунок 4" descr="F:\IMG_20191129_104549.jpg"/>
          <p:cNvPicPr/>
          <p:nvPr/>
        </p:nvPicPr>
        <p:blipFill>
          <a:blip r:embed="rId4" cstate="print"/>
          <a:srcRect l="22803" r="10015"/>
          <a:stretch>
            <a:fillRect/>
          </a:stretch>
        </p:blipFill>
        <p:spPr bwMode="auto">
          <a:xfrm rot="5400000">
            <a:off x="5455566" y="1379597"/>
            <a:ext cx="2340356" cy="232524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F:\IMG_20210715_092222.jpg"/>
          <p:cNvPicPr/>
          <p:nvPr/>
        </p:nvPicPr>
        <p:blipFill>
          <a:blip r:embed="rId5" cstate="print"/>
          <a:srcRect l="7111"/>
          <a:stretch>
            <a:fillRect/>
          </a:stretch>
        </p:blipFill>
        <p:spPr bwMode="auto">
          <a:xfrm>
            <a:off x="683568" y="3789040"/>
            <a:ext cx="3489960" cy="26155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845" y="188595"/>
            <a:ext cx="911479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Педагогическую деятельность реализую  по 5 направлениям: речевое, познавательное, социально-коммуникативное, физическое, художественно-эстетическое.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360" y="260350"/>
            <a:ext cx="8569136" cy="50419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616624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 технологии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проектной деятельности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исследовательской деятельности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личностно-ориентированные технологии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социоигровые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Молния_РС\Desktop\наташа аттест\фото\30-04-2023_10-42-05\IMG_20211229_104118.jpg"/>
          <p:cNvPicPr/>
          <p:nvPr/>
        </p:nvPicPr>
        <p:blipFill>
          <a:blip r:embed="rId2" cstate="print"/>
          <a:srcRect l="10262" t="31624" r="12159" b="9829"/>
          <a:stretch>
            <a:fillRect/>
          </a:stretch>
        </p:blipFill>
        <p:spPr bwMode="auto">
          <a:xfrm>
            <a:off x="1043608" y="3790173"/>
            <a:ext cx="3888432" cy="278744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 descr="C:\Users\Молния_РС\Desktop\наташа аттест\фото\30-04-2023_10-26-47\IMG-6d399c9c93c66f3d5a5dc9e1c10ac3a1-V.jpg"/>
          <p:cNvPicPr/>
          <p:nvPr/>
        </p:nvPicPr>
        <p:blipFill>
          <a:blip r:embed="rId3" cstate="print"/>
          <a:srcRect t="17438" b="11124"/>
          <a:stretch>
            <a:fillRect/>
          </a:stretch>
        </p:blipFill>
        <p:spPr bwMode="auto">
          <a:xfrm>
            <a:off x="5255568" y="3790173"/>
            <a:ext cx="2916832" cy="27245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6672"/>
            <a:ext cx="3902075" cy="3601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7504" y="981358"/>
            <a:ext cx="5832648" cy="4896544"/>
          </a:xfrm>
        </p:spPr>
        <p:txBody>
          <a:bodyPr>
            <a:noAutofit/>
          </a:bodyPr>
          <a:lstStyle/>
          <a:p>
            <a:pPr marL="182880" lvl="0" indent="-147955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0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(технология игровой деятельности в концепции Е.Е. Кравцовой)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-147955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-147955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и исследования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0" indent="-147955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-147955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925" indent="0">
              <a:buNone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430">
              <a:buNone/>
            </a:pPr>
            <a:r>
              <a:rPr lang="ru-RU" sz="20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образовательной деятельности: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430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групповая, фронтальная, индивидуальная.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None/>
            </a:pPr>
            <a:endParaRPr lang="ru-RU" sz="2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7055" t="6822" b="4492"/>
          <a:stretch>
            <a:fillRect/>
          </a:stretch>
        </p:blipFill>
        <p:spPr bwMode="auto">
          <a:xfrm>
            <a:off x="5292080" y="3615808"/>
            <a:ext cx="3594100" cy="288215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8" name="Рисунок 7" descr="F:\IMG_20210719_100724.jpg"/>
          <p:cNvPicPr/>
          <p:nvPr/>
        </p:nvPicPr>
        <p:blipFill>
          <a:blip r:embed="rId3" cstate="print"/>
          <a:srcRect l="16955" t="12442" b="5991"/>
          <a:stretch>
            <a:fillRect/>
          </a:stretch>
        </p:blipFill>
        <p:spPr bwMode="auto">
          <a:xfrm>
            <a:off x="5940152" y="822390"/>
            <a:ext cx="2946028" cy="26066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7709"/>
            <a:ext cx="9144000" cy="5429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F:\IMG_20221007_172413.jpg"/>
          <p:cNvPicPr/>
          <p:nvPr/>
        </p:nvPicPr>
        <p:blipFill>
          <a:blip r:embed="rId2" cstate="print"/>
          <a:srcRect l="6306" t="4066" b="7340"/>
          <a:stretch>
            <a:fillRect/>
          </a:stretch>
        </p:blipFill>
        <p:spPr bwMode="auto">
          <a:xfrm>
            <a:off x="827584" y="958960"/>
            <a:ext cx="3579520" cy="276025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F:\IMG_20221007_172353.jpg"/>
          <p:cNvPicPr/>
          <p:nvPr/>
        </p:nvPicPr>
        <p:blipFill>
          <a:blip r:embed="rId3" cstate="print"/>
          <a:srcRect t="5342" r="1390" b="4701"/>
          <a:stretch>
            <a:fillRect/>
          </a:stretch>
        </p:blipFill>
        <p:spPr bwMode="auto">
          <a:xfrm>
            <a:off x="4788024" y="958960"/>
            <a:ext cx="3609288" cy="273282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36" y="3968436"/>
            <a:ext cx="3398125" cy="2612912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23639"/>
            <a:ext cx="2536675" cy="1902506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9" name="Рисунок 8" descr="F:\IMG_20210910_103001.jpg"/>
          <p:cNvPicPr/>
          <p:nvPr/>
        </p:nvPicPr>
        <p:blipFill>
          <a:blip r:embed="rId6" cstate="print"/>
          <a:srcRect r="19122" b="13055"/>
          <a:stretch>
            <a:fillRect/>
          </a:stretch>
        </p:blipFill>
        <p:spPr bwMode="auto">
          <a:xfrm rot="5400000">
            <a:off x="6602489" y="4333365"/>
            <a:ext cx="2376264" cy="18299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Текстовое поле 4"/>
          <p:cNvSpPr txBox="1"/>
          <p:nvPr/>
        </p:nvSpPr>
        <p:spPr>
          <a:xfrm>
            <a:off x="396240" y="267984"/>
            <a:ext cx="835152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фестиваль-конкурс  Мультипликационной студии «Дети одной реки» </a:t>
            </a:r>
            <a:endParaRPr lang="ru-RU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 cstate="print"/>
          <a:srcRect l="9772" r="5542"/>
          <a:stretch>
            <a:fillRect/>
          </a:stretch>
        </p:blipFill>
        <p:spPr>
          <a:xfrm>
            <a:off x="173205" y="1340768"/>
            <a:ext cx="2304256" cy="36222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Изображение 6" descr="IMG-20230506-WA0013"/>
          <p:cNvPicPr>
            <a:picLocks noChangeAspect="1"/>
          </p:cNvPicPr>
          <p:nvPr/>
        </p:nvPicPr>
        <p:blipFill>
          <a:blip r:embed="rId3" cstate="print"/>
          <a:srcRect r="3233"/>
          <a:stretch>
            <a:fillRect/>
          </a:stretch>
        </p:blipFill>
        <p:spPr>
          <a:xfrm>
            <a:off x="5148064" y="1222091"/>
            <a:ext cx="3857929" cy="239545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Изображение 7" descr="IMG-20230506-WA0014"/>
          <p:cNvPicPr>
            <a:picLocks noChangeAspect="1"/>
          </p:cNvPicPr>
          <p:nvPr/>
        </p:nvPicPr>
        <p:blipFill>
          <a:blip r:embed="rId4" cstate="print"/>
          <a:srcRect t="4492" b="2799"/>
          <a:stretch>
            <a:fillRect/>
          </a:stretch>
        </p:blipFill>
        <p:spPr>
          <a:xfrm>
            <a:off x="5148064" y="3854024"/>
            <a:ext cx="3857929" cy="26967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799" r="9401" b="1487"/>
          <a:stretch>
            <a:fillRect/>
          </a:stretch>
        </p:blipFill>
        <p:spPr>
          <a:xfrm>
            <a:off x="2650666" y="2852936"/>
            <a:ext cx="2303727" cy="3522128"/>
          </a:xfrm>
          <a:prstGeom prst="rect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8571" b="4286"/>
          <a:stretch>
            <a:fillRect/>
          </a:stretch>
        </p:blipFill>
        <p:spPr bwMode="auto">
          <a:xfrm>
            <a:off x="251520" y="836712"/>
            <a:ext cx="4455052" cy="532859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17718" b="20267"/>
          <a:stretch>
            <a:fillRect/>
          </a:stretch>
        </p:blipFill>
        <p:spPr bwMode="auto">
          <a:xfrm>
            <a:off x="5288100" y="3212976"/>
            <a:ext cx="3096344" cy="34136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5" name="Рисунок 4" descr="F:\IMG_20211208_111101.jpg"/>
          <p:cNvPicPr/>
          <p:nvPr/>
        </p:nvPicPr>
        <p:blipFill>
          <a:blip r:embed="rId4" cstate="print"/>
          <a:srcRect t="14483" r="8786"/>
          <a:stretch>
            <a:fillRect/>
          </a:stretch>
        </p:blipFill>
        <p:spPr bwMode="auto">
          <a:xfrm>
            <a:off x="4913784" y="515080"/>
            <a:ext cx="3816424" cy="257822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Татьяна\Desktop\background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Молния_РС\Desktop\наташа аттест\фото\30-04-2023_10-44-46\IMG_20211022_092335.jpg"/>
          <p:cNvPicPr/>
          <p:nvPr/>
        </p:nvPicPr>
        <p:blipFill>
          <a:blip r:embed="rId2" cstate="print"/>
          <a:srcRect l="51386" r="10048" b="27805"/>
          <a:stretch>
            <a:fillRect/>
          </a:stretch>
        </p:blipFill>
        <p:spPr bwMode="auto">
          <a:xfrm>
            <a:off x="5652120" y="692696"/>
            <a:ext cx="2229996" cy="30482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Рисунок 3" descr="F:\1602685405689 (2).jpg"/>
          <p:cNvPicPr/>
          <p:nvPr/>
        </p:nvPicPr>
        <p:blipFill>
          <a:blip r:embed="rId3" cstate="print"/>
          <a:srcRect l="7560" t="9450" b="5501"/>
          <a:stretch>
            <a:fillRect/>
          </a:stretch>
        </p:blipFill>
        <p:spPr bwMode="auto">
          <a:xfrm>
            <a:off x="1154430" y="3178639"/>
            <a:ext cx="2990850" cy="345313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C:\Users\Молния_РС\Desktop\наташа аттест\фото\30-04-2023_10-30-24\IMG_20230111_085458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930914" y="3861048"/>
            <a:ext cx="3672408" cy="268243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F:\IMG_20220825_090026.jpg"/>
          <p:cNvPicPr/>
          <p:nvPr/>
        </p:nvPicPr>
        <p:blipFill>
          <a:blip r:embed="rId5" cstate="print"/>
          <a:srcRect l="5933" t="22863" r="14217" b="3419"/>
          <a:stretch>
            <a:fillRect/>
          </a:stretch>
        </p:blipFill>
        <p:spPr bwMode="auto">
          <a:xfrm>
            <a:off x="633631" y="476672"/>
            <a:ext cx="4032448" cy="256336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7379</Words>
  <Application>WPS Presentation</Application>
  <PresentationFormat>Экран (4:3)</PresentationFormat>
  <Paragraphs>174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Constantia</vt:lpstr>
      <vt:lpstr>Cambria Math</vt:lpstr>
      <vt:lpstr>Тема Office</vt:lpstr>
      <vt:lpstr>PowerPoint 演示文稿</vt:lpstr>
      <vt:lpstr>PowerPoint 演示文稿</vt:lpstr>
      <vt:lpstr>PowerPoint 演示文稿</vt:lpstr>
      <vt:lpstr>Технологии</vt:lpstr>
      <vt:lpstr>Формы работы</vt:lpstr>
      <vt:lpstr>Проектная деятельность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Формы педагогической диагностики </vt:lpstr>
      <vt:lpstr>      </vt:lpstr>
      <vt:lpstr>Принципы: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Молния_РС</cp:lastModifiedBy>
  <cp:revision>366</cp:revision>
  <dcterms:created xsi:type="dcterms:W3CDTF">2013-05-21T12:37:00Z</dcterms:created>
  <dcterms:modified xsi:type="dcterms:W3CDTF">2024-01-27T16:20:48Z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4C0C20A7C360421FAB3E8AAEF1CE0599</vt:lpwstr>
  </property>
  <property fmtid="{D5CDD505-2E9C-101B-9397-08002B2CF9AE}" pid="3" name="KSOProductBuildVer">
    <vt:lpwstr>1049-12.2.0.13431</vt:lpwstr>
  </property>
</Properties>
</file>